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</p:sldMasterIdLst>
  <p:notesMasterIdLst>
    <p:notesMasterId r:id="rId20"/>
  </p:notesMasterIdLst>
  <p:sldIdLst>
    <p:sldId id="256" r:id="rId2"/>
    <p:sldId id="283" r:id="rId3"/>
    <p:sldId id="265" r:id="rId4"/>
    <p:sldId id="269" r:id="rId5"/>
    <p:sldId id="261" r:id="rId6"/>
    <p:sldId id="258" r:id="rId7"/>
    <p:sldId id="260" r:id="rId8"/>
    <p:sldId id="263" r:id="rId9"/>
    <p:sldId id="267" r:id="rId10"/>
    <p:sldId id="274" r:id="rId11"/>
    <p:sldId id="279" r:id="rId12"/>
    <p:sldId id="288" r:id="rId13"/>
    <p:sldId id="257" r:id="rId14"/>
    <p:sldId id="278" r:id="rId15"/>
    <p:sldId id="262" r:id="rId16"/>
    <p:sldId id="259" r:id="rId17"/>
    <p:sldId id="289" r:id="rId18"/>
    <p:sldId id="284" r:id="rId19"/>
  </p:sldIdLst>
  <p:sldSz cx="9144000" cy="5143500" type="screen16x9"/>
  <p:notesSz cx="6858000" cy="9144000"/>
  <p:embeddedFontLst>
    <p:embeddedFont>
      <p:font typeface="Franklin Gothic Medium" pitchFamily="34" charset="0"/>
      <p:regular r:id="rId21"/>
      <p:italic r:id="rId22"/>
    </p:embeddedFont>
    <p:embeddedFont>
      <p:font typeface="Franklin Gothic Book" pitchFamily="34" charset="0"/>
      <p:regular r:id="rId23"/>
      <p:italic r:id="rId24"/>
    </p:embeddedFont>
    <p:embeddedFont>
      <p:font typeface="Wingdings 2" pitchFamily="18" charset="2"/>
      <p:regular r:id="rId25"/>
    </p:embeddedFont>
    <p:embeddedFont>
      <p:font typeface="Josefin Sans" charset="0"/>
      <p:regular r:id="rId26"/>
      <p:bold r:id="rId27"/>
      <p:italic r:id="rId28"/>
      <p:boldItalic r:id="rId29"/>
    </p:embeddedFont>
    <p:embeddedFont>
      <p:font typeface="Open Sans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B7836307-1142-4620-8F4F-A376F93CF2C9}">
  <a:tblStyle styleId="{B7836307-1142-4620-8F4F-A376F93CF2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>
        <p:scale>
          <a:sx n="92" d="100"/>
          <a:sy n="92" d="100"/>
        </p:scale>
        <p:origin x="-756" y="-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ab8d1ca927_3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ab8d1ca927_3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ab8d1ca927_3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ab8d1ca927_3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ab8d1ca927_3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ab8d1ca927_3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23778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b8d1ca92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ab8d1ca92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ab8d1ca927_3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ab8d1ca927_3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ab8d1ca927_3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ab8d1ca927_3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ab8d1ca92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ab8d1ca92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b347e33ac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b347e33ac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ab8d1ca927_3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ab8d1ca927_3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ab8d1ca927_3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ab8d1ca927_3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b8d1ca927_3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ab8d1ca927_3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ab8d1ca92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ab8d1ca92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347e33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b347e33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ab8d1ca927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ab8d1ca927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ab8d1ca927_3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ab8d1ca927_3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4012427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3640059"/>
            <a:ext cx="8458200" cy="916781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2914650"/>
            <a:ext cx="8458200" cy="6858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4855464"/>
            <a:ext cx="758952" cy="185166"/>
          </a:xfrm>
        </p:spPr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411957"/>
            <a:ext cx="18288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1957"/>
            <a:ext cx="6248400" cy="438864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"/>
          <p:cNvSpPr txBox="1">
            <a:spLocks noGrp="1"/>
          </p:cNvSpPr>
          <p:nvPr>
            <p:ph type="title"/>
          </p:nvPr>
        </p:nvSpPr>
        <p:spPr>
          <a:xfrm>
            <a:off x="2571750" y="363275"/>
            <a:ext cx="400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2" name="Google Shape;392;p24"/>
          <p:cNvSpPr txBox="1">
            <a:spLocks noGrp="1"/>
          </p:cNvSpPr>
          <p:nvPr>
            <p:ph type="subTitle" idx="1"/>
          </p:nvPr>
        </p:nvSpPr>
        <p:spPr>
          <a:xfrm>
            <a:off x="5091350" y="3794700"/>
            <a:ext cx="22056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93" name="Google Shape;393;p24"/>
          <p:cNvSpPr txBox="1">
            <a:spLocks noGrp="1"/>
          </p:cNvSpPr>
          <p:nvPr>
            <p:ph type="subTitle" idx="2"/>
          </p:nvPr>
        </p:nvSpPr>
        <p:spPr>
          <a:xfrm>
            <a:off x="4948200" y="4089750"/>
            <a:ext cx="2488200" cy="6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24"/>
          <p:cNvSpPr txBox="1">
            <a:spLocks noGrp="1"/>
          </p:cNvSpPr>
          <p:nvPr>
            <p:ph type="subTitle" idx="3"/>
          </p:nvPr>
        </p:nvSpPr>
        <p:spPr>
          <a:xfrm>
            <a:off x="1901200" y="379470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95" name="Google Shape;395;p24"/>
          <p:cNvSpPr txBox="1">
            <a:spLocks noGrp="1"/>
          </p:cNvSpPr>
          <p:nvPr>
            <p:ph type="subTitle" idx="4"/>
          </p:nvPr>
        </p:nvSpPr>
        <p:spPr>
          <a:xfrm>
            <a:off x="1800500" y="4089750"/>
            <a:ext cx="2205600" cy="6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1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 txBox="1">
            <a:spLocks noGrp="1"/>
          </p:cNvSpPr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subTitle" idx="1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tents">
  <p:cSld name="Table of cotents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6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75" name="Google Shape;375;p23"/>
          <p:cNvSpPr txBox="1">
            <a:spLocks noGrp="1"/>
          </p:cNvSpPr>
          <p:nvPr>
            <p:ph type="subTitle" idx="1"/>
          </p:nvPr>
        </p:nvSpPr>
        <p:spPr>
          <a:xfrm>
            <a:off x="3328957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76" name="Google Shape;376;p23"/>
          <p:cNvSpPr txBox="1">
            <a:spLocks noGrp="1"/>
          </p:cNvSpPr>
          <p:nvPr>
            <p:ph type="subTitle" idx="2"/>
          </p:nvPr>
        </p:nvSpPr>
        <p:spPr>
          <a:xfrm>
            <a:off x="3482707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3"/>
          <p:cNvSpPr txBox="1">
            <a:spLocks noGrp="1"/>
          </p:cNvSpPr>
          <p:nvPr>
            <p:ph type="subTitle" idx="3"/>
          </p:nvPr>
        </p:nvSpPr>
        <p:spPr>
          <a:xfrm>
            <a:off x="791813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78" name="Google Shape;378;p23"/>
          <p:cNvSpPr txBox="1">
            <a:spLocks noGrp="1"/>
          </p:cNvSpPr>
          <p:nvPr>
            <p:ph type="subTitle" idx="4"/>
          </p:nvPr>
        </p:nvSpPr>
        <p:spPr>
          <a:xfrm>
            <a:off x="945563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3"/>
          <p:cNvSpPr txBox="1">
            <a:spLocks noGrp="1"/>
          </p:cNvSpPr>
          <p:nvPr>
            <p:ph type="subTitle" idx="5"/>
          </p:nvPr>
        </p:nvSpPr>
        <p:spPr>
          <a:xfrm>
            <a:off x="5866075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80" name="Google Shape;380;p23"/>
          <p:cNvSpPr txBox="1">
            <a:spLocks noGrp="1"/>
          </p:cNvSpPr>
          <p:nvPr>
            <p:ph type="subTitle" idx="6"/>
          </p:nvPr>
        </p:nvSpPr>
        <p:spPr>
          <a:xfrm>
            <a:off x="6019825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5" name="Google Shape;215;p15"/>
          <p:cNvSpPr txBox="1">
            <a:spLocks noGrp="1"/>
          </p:cNvSpPr>
          <p:nvPr>
            <p:ph type="title" idx="2" hasCustomPrompt="1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" name="Google Shape;216;p15"/>
          <p:cNvSpPr txBox="1">
            <a:spLocks noGrp="1"/>
          </p:cNvSpPr>
          <p:nvPr>
            <p:ph type="subTitle" idx="1"/>
          </p:nvPr>
        </p:nvSpPr>
        <p:spPr>
          <a:xfrm>
            <a:off x="1099425" y="2130913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5"/>
          <p:cNvSpPr txBox="1">
            <a:spLocks noGrp="1"/>
          </p:cNvSpPr>
          <p:nvPr>
            <p:ph type="title" idx="3" hasCustomPrompt="1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15"/>
          <p:cNvSpPr txBox="1">
            <a:spLocks noGrp="1"/>
          </p:cNvSpPr>
          <p:nvPr>
            <p:ph type="subTitle" idx="4"/>
          </p:nvPr>
        </p:nvSpPr>
        <p:spPr>
          <a:xfrm>
            <a:off x="5273425" y="2130925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5"/>
          <p:cNvSpPr txBox="1">
            <a:spLocks noGrp="1"/>
          </p:cNvSpPr>
          <p:nvPr>
            <p:ph type="title" idx="5" hasCustomPrompt="1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5"/>
          <p:cNvSpPr txBox="1">
            <a:spLocks noGrp="1"/>
          </p:cNvSpPr>
          <p:nvPr>
            <p:ph type="subTitle" idx="6"/>
          </p:nvPr>
        </p:nvSpPr>
        <p:spPr>
          <a:xfrm>
            <a:off x="3186425" y="3740725"/>
            <a:ext cx="277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57150"/>
            <a:ext cx="2895600" cy="216694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4855464"/>
            <a:ext cx="758952" cy="185166"/>
          </a:xfrm>
        </p:spPr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2129125" y="363275"/>
            <a:ext cx="48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"/>
          <p:cNvSpPr txBox="1">
            <a:spLocks noGrp="1"/>
          </p:cNvSpPr>
          <p:nvPr>
            <p:ph type="title"/>
          </p:nvPr>
        </p:nvSpPr>
        <p:spPr>
          <a:xfrm>
            <a:off x="1543350" y="363275"/>
            <a:ext cx="60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1"/>
          </p:nvPr>
        </p:nvSpPr>
        <p:spPr>
          <a:xfrm>
            <a:off x="4875632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2"/>
          </p:nvPr>
        </p:nvSpPr>
        <p:spPr>
          <a:xfrm>
            <a:off x="5157563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3"/>
          </p:nvPr>
        </p:nvSpPr>
        <p:spPr>
          <a:xfrm>
            <a:off x="1782263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4"/>
          </p:nvPr>
        </p:nvSpPr>
        <p:spPr>
          <a:xfrm>
            <a:off x="2064375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5"/>
          </p:nvPr>
        </p:nvSpPr>
        <p:spPr>
          <a:xfrm>
            <a:off x="4875600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6"/>
          </p:nvPr>
        </p:nvSpPr>
        <p:spPr>
          <a:xfrm>
            <a:off x="5157563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0"/>
          <p:cNvSpPr txBox="1">
            <a:spLocks noGrp="1"/>
          </p:cNvSpPr>
          <p:nvPr>
            <p:ph type="subTitle" idx="7"/>
          </p:nvPr>
        </p:nvSpPr>
        <p:spPr>
          <a:xfrm>
            <a:off x="1782263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7" name="Google Shape;317;p20"/>
          <p:cNvSpPr txBox="1">
            <a:spLocks noGrp="1"/>
          </p:cNvSpPr>
          <p:nvPr>
            <p:ph type="subTitle" idx="8"/>
          </p:nvPr>
        </p:nvSpPr>
        <p:spPr>
          <a:xfrm>
            <a:off x="2064375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>
            <a:spLocks noGrp="1"/>
          </p:cNvSpPr>
          <p:nvPr>
            <p:ph type="title"/>
          </p:nvPr>
        </p:nvSpPr>
        <p:spPr>
          <a:xfrm>
            <a:off x="1388100" y="1076025"/>
            <a:ext cx="6367800" cy="28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540000" y="1028700"/>
            <a:ext cx="80640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>
            <a:spLocks noGrp="1"/>
          </p:cNvSpPr>
          <p:nvPr>
            <p:ph type="title"/>
          </p:nvPr>
        </p:nvSpPr>
        <p:spPr>
          <a:xfrm>
            <a:off x="3373350" y="2938325"/>
            <a:ext cx="40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100"/>
              <a:buNone/>
              <a:defRPr sz="3000"/>
            </a:lvl1pPr>
            <a:lvl2pPr lvl="1" rtl="0">
              <a:spcBef>
                <a:spcPts val="160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subTitle" idx="1"/>
          </p:nvPr>
        </p:nvSpPr>
        <p:spPr>
          <a:xfrm>
            <a:off x="1726650" y="1707450"/>
            <a:ext cx="5690700" cy="9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78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"/>
          </p:nvPr>
        </p:nvSpPr>
        <p:spPr>
          <a:xfrm>
            <a:off x="479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2629950" y="989275"/>
            <a:ext cx="3884100" cy="9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2" name="Google Shape;412;p25"/>
          <p:cNvSpPr txBox="1">
            <a:spLocks noGrp="1"/>
          </p:cNvSpPr>
          <p:nvPr>
            <p:ph type="subTitle" idx="1"/>
          </p:nvPr>
        </p:nvSpPr>
        <p:spPr>
          <a:xfrm>
            <a:off x="3043615" y="1769613"/>
            <a:ext cx="30669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5"/>
          <p:cNvSpPr txBox="1">
            <a:spLocks noGrp="1"/>
          </p:cNvSpPr>
          <p:nvPr>
            <p:ph type="subTitle" idx="2"/>
          </p:nvPr>
        </p:nvSpPr>
        <p:spPr>
          <a:xfrm>
            <a:off x="2676890" y="3876500"/>
            <a:ext cx="3790200" cy="2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2583677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257300"/>
            <a:ext cx="8458200" cy="9144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210314"/>
            <a:ext cx="8686800" cy="888619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342900"/>
            <a:ext cx="8686800" cy="630936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200150"/>
            <a:ext cx="4191000" cy="3543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343400" cy="3543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4057650"/>
            <a:ext cx="8610600" cy="661988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500062"/>
            <a:ext cx="4290556" cy="47982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6" y="500062"/>
            <a:ext cx="4292241" cy="47982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987028"/>
            <a:ext cx="4290556" cy="29563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987028"/>
            <a:ext cx="4288536" cy="29563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4857750"/>
            <a:ext cx="762000" cy="185166"/>
          </a:xfrm>
        </p:spPr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4514850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342900"/>
            <a:ext cx="8686800" cy="630936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4386838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4114800"/>
            <a:ext cx="8458200" cy="390525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1" y="457200"/>
            <a:ext cx="3008313" cy="360045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457200"/>
            <a:ext cx="5340350" cy="36004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462476"/>
            <a:ext cx="5029200" cy="27432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3745320"/>
            <a:ext cx="5867400" cy="391716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4149913"/>
            <a:ext cx="5867400" cy="576263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788174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165622"/>
            <a:ext cx="8686800" cy="339447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57150"/>
            <a:ext cx="2514600" cy="216694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7CB97365-EBCA-4027-87D5-99FC1D4DF0BB}" type="datetimeFigureOut">
              <a:rPr lang="en-US" smtClean="0"/>
              <a:pPr/>
              <a:t>6/18/2021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57150"/>
            <a:ext cx="3352800" cy="216694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4857751"/>
            <a:ext cx="762000" cy="183356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342900"/>
            <a:ext cx="8686800" cy="62865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788174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793490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3" r:id="rId24"/>
    <p:sldLayoutId id="2147483734" r:id="rId25"/>
    <p:sldLayoutId id="2147483735" r:id="rId26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5.xml"/><Relationship Id="rId1" Type="http://schemas.openxmlformats.org/officeDocument/2006/relationships/video" Target="file:///C:\Users\ASUS\Downloads\Tak%20berjudul%201_720p_1.mp4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"/>
          <p:cNvSpPr txBox="1">
            <a:spLocks noGrp="1"/>
          </p:cNvSpPr>
          <p:nvPr>
            <p:ph type="ctrTitle"/>
          </p:nvPr>
        </p:nvSpPr>
        <p:spPr>
          <a:xfrm>
            <a:off x="381000" y="1821650"/>
            <a:ext cx="8458200" cy="9167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 dirty="0" smtClean="0"/>
              <a:t>JAM DIGITALDENGAN RTC </a:t>
            </a:r>
            <a:r>
              <a:rPr lang="en-ID" sz="4000" dirty="0"/>
              <a:t>MENGGUNAKAN ARDUINO UNO</a:t>
            </a:r>
            <a:endParaRPr sz="4000" dirty="0"/>
          </a:p>
        </p:txBody>
      </p:sp>
      <p:sp>
        <p:nvSpPr>
          <p:cNvPr id="463" name="Google Shape;463;p30"/>
          <p:cNvSpPr txBox="1">
            <a:spLocks noGrp="1"/>
          </p:cNvSpPr>
          <p:nvPr>
            <p:ph type="subTitle" idx="1"/>
          </p:nvPr>
        </p:nvSpPr>
        <p:spPr>
          <a:xfrm>
            <a:off x="2547600" y="3571050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/>
              <a:t>KELOMPOK </a:t>
            </a:r>
            <a:r>
              <a:rPr lang="en-ID" b="1" smtClean="0"/>
              <a:t>8</a:t>
            </a:r>
            <a:endParaRPr lang="en-ID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8"/>
          <p:cNvSpPr txBox="1">
            <a:spLocks noGrp="1"/>
          </p:cNvSpPr>
          <p:nvPr>
            <p:ph type="title"/>
          </p:nvPr>
        </p:nvSpPr>
        <p:spPr>
          <a:xfrm>
            <a:off x="1543350" y="675163"/>
            <a:ext cx="60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Breadboard</a:t>
            </a:r>
          </a:p>
        </p:txBody>
      </p:sp>
      <p:sp>
        <p:nvSpPr>
          <p:cNvPr id="772" name="Google Shape;772;p48"/>
          <p:cNvSpPr txBox="1">
            <a:spLocks noGrp="1"/>
          </p:cNvSpPr>
          <p:nvPr>
            <p:ph type="subTitle" idx="1"/>
          </p:nvPr>
        </p:nvSpPr>
        <p:spPr>
          <a:xfrm>
            <a:off x="1967852" y="1425073"/>
            <a:ext cx="5208295" cy="2012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Breadboard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papan</a:t>
            </a:r>
            <a:r>
              <a:rPr lang="en-US" sz="1600" dirty="0"/>
              <a:t> </a:t>
            </a:r>
            <a:r>
              <a:rPr lang="en-US" sz="1600" dirty="0" err="1"/>
              <a:t>prototipe</a:t>
            </a:r>
            <a:r>
              <a:rPr lang="en-US" sz="1600" dirty="0"/>
              <a:t> </a:t>
            </a:r>
            <a:r>
              <a:rPr lang="en-US" sz="1600" dirty="0" err="1"/>
              <a:t>tanpa</a:t>
            </a:r>
            <a:r>
              <a:rPr lang="en-US" sz="1600" dirty="0"/>
              <a:t> solder yang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membuat</a:t>
            </a:r>
            <a:r>
              <a:rPr lang="en-US" sz="1600" dirty="0"/>
              <a:t> </a:t>
            </a:r>
            <a:r>
              <a:rPr lang="en-US" sz="1600" dirty="0" err="1"/>
              <a:t>sirkuit</a:t>
            </a:r>
            <a:r>
              <a:rPr lang="en-US" sz="1600" dirty="0"/>
              <a:t> </a:t>
            </a:r>
            <a:r>
              <a:rPr lang="en-US" sz="1600" dirty="0" err="1"/>
              <a:t>elektronik</a:t>
            </a:r>
            <a:r>
              <a:rPr lang="en-US" sz="1600" dirty="0"/>
              <a:t> </a:t>
            </a:r>
            <a:r>
              <a:rPr lang="en-US" sz="1600" dirty="0" err="1"/>
              <a:t>sementara</a:t>
            </a:r>
            <a:r>
              <a:rPr lang="en-US" sz="1600" dirty="0"/>
              <a:t>, </a:t>
            </a:r>
            <a:r>
              <a:rPr lang="en-US" sz="1600" dirty="0" err="1"/>
              <a:t>terutama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bereksperimen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desain</a:t>
            </a:r>
            <a:r>
              <a:rPr lang="en-US" sz="1600" dirty="0"/>
              <a:t> </a:t>
            </a:r>
            <a:r>
              <a:rPr lang="en-US" sz="1600" dirty="0" err="1"/>
              <a:t>papan</a:t>
            </a:r>
            <a:r>
              <a:rPr lang="en-US" sz="1600" dirty="0"/>
              <a:t> </a:t>
            </a:r>
            <a:r>
              <a:rPr lang="en-US" sz="1600" dirty="0" err="1"/>
              <a:t>sirkuit</a:t>
            </a:r>
            <a:r>
              <a:rPr lang="en-US" sz="1600" dirty="0"/>
              <a:t> yang </a:t>
            </a:r>
            <a:r>
              <a:rPr lang="en-US" sz="1600" dirty="0" err="1"/>
              <a:t>berbeda</a:t>
            </a:r>
            <a:r>
              <a:rPr lang="en-US" sz="1600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Breadboard modern </a:t>
            </a:r>
            <a:r>
              <a:rPr lang="en-US" sz="1600" dirty="0" err="1"/>
              <a:t>terdiri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sepotong</a:t>
            </a:r>
            <a:r>
              <a:rPr lang="en-US" sz="1600" dirty="0"/>
              <a:t> </a:t>
            </a:r>
            <a:r>
              <a:rPr lang="en-US" sz="1600" dirty="0" err="1"/>
              <a:t>plastik</a:t>
            </a:r>
            <a:r>
              <a:rPr lang="en-US" sz="1600" dirty="0"/>
              <a:t> </a:t>
            </a:r>
            <a:r>
              <a:rPr lang="en-US" sz="1600" dirty="0" err="1"/>
              <a:t>berlubang</a:t>
            </a:r>
            <a:r>
              <a:rPr lang="en-US" sz="1600" dirty="0"/>
              <a:t> </a:t>
            </a:r>
            <a:r>
              <a:rPr lang="en-US" sz="1600" dirty="0" err="1"/>
              <a:t>padat</a:t>
            </a:r>
            <a:r>
              <a:rPr lang="en-US" sz="1600" dirty="0"/>
              <a:t>,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banyak</a:t>
            </a:r>
            <a:r>
              <a:rPr lang="en-US" sz="1600" dirty="0"/>
              <a:t> </a:t>
            </a:r>
            <a:r>
              <a:rPr lang="en-US" sz="1600" dirty="0" err="1"/>
              <a:t>klip</a:t>
            </a:r>
            <a:r>
              <a:rPr lang="en-US" sz="1600" dirty="0"/>
              <a:t> </a:t>
            </a:r>
            <a:r>
              <a:rPr lang="en-US" sz="1600" dirty="0" err="1"/>
              <a:t>tembaga</a:t>
            </a:r>
            <a:r>
              <a:rPr lang="en-US" sz="1600" dirty="0"/>
              <a:t> di </a:t>
            </a:r>
            <a:r>
              <a:rPr lang="en-US" sz="1600" dirty="0" err="1"/>
              <a:t>bawah</a:t>
            </a:r>
            <a:r>
              <a:rPr lang="en-US" sz="1600" dirty="0"/>
              <a:t> </a:t>
            </a:r>
            <a:r>
              <a:rPr lang="en-US" sz="1600" dirty="0" err="1"/>
              <a:t>permukaannya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membuat</a:t>
            </a:r>
            <a:r>
              <a:rPr lang="en-US" sz="1600" dirty="0"/>
              <a:t> </a:t>
            </a:r>
            <a:r>
              <a:rPr lang="en-US" sz="1600" dirty="0" err="1"/>
              <a:t>sambungan</a:t>
            </a:r>
            <a:r>
              <a:rPr lang="en-US" sz="1600" dirty="0"/>
              <a:t> </a:t>
            </a:r>
            <a:r>
              <a:rPr lang="en-US" sz="1600" dirty="0" err="1"/>
              <a:t>listrik</a:t>
            </a:r>
            <a:r>
              <a:rPr lang="en-US" sz="1600" dirty="0"/>
              <a:t>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3"/>
          <p:cNvSpPr txBox="1">
            <a:spLocks noGrp="1"/>
          </p:cNvSpPr>
          <p:nvPr>
            <p:ph type="title"/>
          </p:nvPr>
        </p:nvSpPr>
        <p:spPr>
          <a:xfrm>
            <a:off x="3089919" y="113956"/>
            <a:ext cx="2964160" cy="7821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Cara Kerja</a:t>
            </a:r>
            <a:endParaRPr sz="4000" dirty="0"/>
          </a:p>
        </p:txBody>
      </p:sp>
      <p:sp>
        <p:nvSpPr>
          <p:cNvPr id="4" name="Google Shape;772;p48">
            <a:extLst>
              <a:ext uri="{FF2B5EF4-FFF2-40B4-BE49-F238E27FC236}">
                <a16:creationId xmlns:a16="http://schemas.microsoft.com/office/drawing/2014/main" xmlns="" id="{2705EE39-A285-4BC9-9BC3-52D66D5B8719}"/>
              </a:ext>
            </a:extLst>
          </p:cNvPr>
          <p:cNvSpPr txBox="1">
            <a:spLocks/>
          </p:cNvSpPr>
          <p:nvPr/>
        </p:nvSpPr>
        <p:spPr>
          <a:xfrm>
            <a:off x="2882253" y="789252"/>
            <a:ext cx="3498333" cy="708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E89"/>
              </a:buClr>
              <a:buSzPts val="1400"/>
              <a:buFont typeface="Open Sans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285E8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Susun alat dan bahan yang ada menjadi seperti rangkaian berikut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285E8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6" descr="Skematik Episode 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856" y="1470891"/>
            <a:ext cx="5673898" cy="3454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Cara Kerja</a:t>
            </a:r>
            <a:endParaRPr dirty="0"/>
          </a:p>
        </p:txBody>
      </p:sp>
      <p:sp>
        <p:nvSpPr>
          <p:cNvPr id="939" name="Google Shape;939;p54"/>
          <p:cNvSpPr txBox="1">
            <a:spLocks noGrp="1"/>
          </p:cNvSpPr>
          <p:nvPr>
            <p:ph type="subTitle" idx="2"/>
          </p:nvPr>
        </p:nvSpPr>
        <p:spPr>
          <a:xfrm>
            <a:off x="3482700" y="2525176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ownload USB Driver agar laptop </a:t>
            </a:r>
            <a:r>
              <a:rPr lang="en-US" sz="18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terhubung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port </a:t>
            </a:r>
            <a:r>
              <a:rPr lang="en-US" sz="18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arduino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1" name="Google Shape;941;p54"/>
          <p:cNvSpPr txBox="1">
            <a:spLocks noGrp="1"/>
          </p:cNvSpPr>
          <p:nvPr>
            <p:ph type="subTitle" idx="4"/>
          </p:nvPr>
        </p:nvSpPr>
        <p:spPr>
          <a:xfrm>
            <a:off x="176636" y="1879914"/>
            <a:ext cx="2178600" cy="710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Download library </a:t>
            </a:r>
            <a:r>
              <a:rPr lang="en-US" sz="1800" dirty="0" smtClean="0"/>
              <a:t>RTC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/>
              <a:t>menjalankan</a:t>
            </a:r>
            <a:r>
              <a:rPr lang="en-US" sz="1800" dirty="0"/>
              <a:t> </a:t>
            </a:r>
            <a:r>
              <a:rPr lang="en-US" sz="1800" dirty="0" err="1"/>
              <a:t>fungsi</a:t>
            </a:r>
            <a:r>
              <a:rPr lang="en-US" sz="1800" dirty="0"/>
              <a:t> keypad.</a:t>
            </a:r>
          </a:p>
        </p:txBody>
      </p:sp>
      <p:sp>
        <p:nvSpPr>
          <p:cNvPr id="943" name="Google Shape;943;p54"/>
          <p:cNvSpPr txBox="1">
            <a:spLocks noGrp="1"/>
          </p:cNvSpPr>
          <p:nvPr>
            <p:ph type="subTitle" idx="6"/>
          </p:nvPr>
        </p:nvSpPr>
        <p:spPr>
          <a:xfrm>
            <a:off x="6965400" y="198843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asukkan source 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ode </a:t>
            </a:r>
            <a:r>
              <a:rPr lang="en-US" sz="18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Arduinonya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4FE6D56C-4D18-4CA8-B1FF-CAA113157065}"/>
              </a:ext>
            </a:extLst>
          </p:cNvPr>
          <p:cNvCxnSpPr>
            <a:cxnSpLocks/>
          </p:cNvCxnSpPr>
          <p:nvPr/>
        </p:nvCxnSpPr>
        <p:spPr>
          <a:xfrm>
            <a:off x="2481976" y="2642635"/>
            <a:ext cx="1009369" cy="464247"/>
          </a:xfrm>
          <a:prstGeom prst="straightConnector1">
            <a:avLst/>
          </a:prstGeom>
          <a:ln w="762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4FE6D56C-4D18-4CA8-B1FF-CAA113157065}"/>
              </a:ext>
            </a:extLst>
          </p:cNvPr>
          <p:cNvCxnSpPr>
            <a:cxnSpLocks/>
          </p:cNvCxnSpPr>
          <p:nvPr/>
        </p:nvCxnSpPr>
        <p:spPr>
          <a:xfrm flipV="1">
            <a:off x="5974773" y="2469572"/>
            <a:ext cx="765463" cy="408710"/>
          </a:xfrm>
          <a:prstGeom prst="straightConnector1">
            <a:avLst/>
          </a:prstGeom>
          <a:ln w="762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Penjelasan Code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D06FADA-83B3-4FD5-B0FC-FB23696E6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3413" y="1286086"/>
            <a:ext cx="6477173" cy="1477896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114300" indent="0">
              <a:buNone/>
            </a:pPr>
            <a:r>
              <a:rPr lang="en-ID" dirty="0" smtClean="0"/>
              <a:t>#include &lt;</a:t>
            </a:r>
            <a:r>
              <a:rPr lang="en-ID" dirty="0" err="1" smtClean="0"/>
              <a:t>virtuabotixRTC.h</a:t>
            </a:r>
            <a:r>
              <a:rPr lang="en-ID" dirty="0" smtClean="0"/>
              <a:t>&gt; -&gt; </a:t>
            </a:r>
            <a:r>
              <a:rPr lang="en-ID" dirty="0" err="1" smtClean="0"/>
              <a:t>libary</a:t>
            </a:r>
            <a:r>
              <a:rPr lang="en-ID" dirty="0" smtClean="0"/>
              <a:t> </a:t>
            </a:r>
            <a:r>
              <a:rPr lang="en-ID" dirty="0" err="1" smtClean="0"/>
              <a:t>untuk</a:t>
            </a:r>
            <a:r>
              <a:rPr lang="en-ID" dirty="0" smtClean="0"/>
              <a:t> RTC DS1302</a:t>
            </a:r>
          </a:p>
          <a:p>
            <a:pPr marL="114300" indent="0">
              <a:buNone/>
            </a:pPr>
            <a:r>
              <a:rPr lang="en-ID" dirty="0" err="1" smtClean="0"/>
              <a:t>virtuabotixRTC</a:t>
            </a:r>
            <a:r>
              <a:rPr lang="en-ID" dirty="0" smtClean="0"/>
              <a:t> </a:t>
            </a:r>
            <a:r>
              <a:rPr lang="en-ID" dirty="0" err="1" smtClean="0"/>
              <a:t>myRTC</a:t>
            </a:r>
            <a:r>
              <a:rPr lang="en-ID" dirty="0" smtClean="0"/>
              <a:t>(6, 7, 8); -&gt; </a:t>
            </a:r>
            <a:r>
              <a:rPr lang="en-ID" dirty="0" err="1" smtClean="0"/>
              <a:t>Angka</a:t>
            </a:r>
            <a:r>
              <a:rPr lang="en-ID" dirty="0" smtClean="0"/>
              <a:t> yang </a:t>
            </a:r>
            <a:r>
              <a:rPr lang="en-ID" dirty="0" err="1" smtClean="0"/>
              <a:t>di</a:t>
            </a:r>
            <a:r>
              <a:rPr lang="en-ID" dirty="0" smtClean="0"/>
              <a:t> </a:t>
            </a:r>
            <a:r>
              <a:rPr lang="en-ID" dirty="0" err="1" smtClean="0"/>
              <a:t>dalam</a:t>
            </a:r>
            <a:r>
              <a:rPr lang="en-ID" dirty="0" smtClean="0"/>
              <a:t> </a:t>
            </a:r>
            <a:r>
              <a:rPr lang="en-ID" dirty="0" err="1" smtClean="0"/>
              <a:t>kurung</a:t>
            </a:r>
            <a:r>
              <a:rPr lang="en-ID" dirty="0" smtClean="0"/>
              <a:t> </a:t>
            </a:r>
            <a:r>
              <a:rPr lang="en-ID" dirty="0" err="1" smtClean="0"/>
              <a:t>sesuai</a:t>
            </a:r>
            <a:r>
              <a:rPr lang="en-ID" dirty="0" smtClean="0"/>
              <a:t> </a:t>
            </a:r>
            <a:r>
              <a:rPr lang="en-ID" dirty="0" err="1" smtClean="0"/>
              <a:t>dengan</a:t>
            </a:r>
            <a:r>
              <a:rPr lang="en-ID" dirty="0" smtClean="0"/>
              <a:t> </a:t>
            </a:r>
            <a:r>
              <a:rPr lang="en-ID" dirty="0" err="1" smtClean="0"/>
              <a:t>letak</a:t>
            </a:r>
            <a:r>
              <a:rPr lang="en-ID" dirty="0" smtClean="0"/>
              <a:t> port CLK, DAT, RST</a:t>
            </a:r>
          </a:p>
          <a:p>
            <a:pPr marL="114300" indent="0">
              <a:buNone/>
            </a:pPr>
            <a:r>
              <a:rPr lang="en-ID" dirty="0" smtClean="0"/>
              <a:t>#include &lt;</a:t>
            </a:r>
            <a:r>
              <a:rPr lang="en-ID" dirty="0" err="1" smtClean="0"/>
              <a:t>Wire.h</a:t>
            </a:r>
            <a:r>
              <a:rPr lang="en-ID" dirty="0" smtClean="0"/>
              <a:t>&gt; -&gt;</a:t>
            </a:r>
            <a:r>
              <a:rPr lang="en-US" dirty="0" smtClean="0"/>
              <a:t> </a:t>
            </a:r>
            <a:r>
              <a:rPr lang="en-US" dirty="0" err="1" smtClean="0"/>
              <a:t>berfungsi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mengaktifkan</a:t>
            </a:r>
            <a:r>
              <a:rPr lang="en-US" dirty="0" smtClean="0"/>
              <a:t> </a:t>
            </a:r>
            <a:r>
              <a:rPr lang="en-US" dirty="0" err="1" smtClean="0"/>
              <a:t>komunikasi</a:t>
            </a:r>
            <a:r>
              <a:rPr lang="en-US" dirty="0" smtClean="0"/>
              <a:t> serial </a:t>
            </a:r>
            <a:r>
              <a:rPr lang="en-US" b="1" dirty="0" smtClean="0"/>
              <a:t>I2C</a:t>
            </a:r>
            <a:r>
              <a:rPr lang="en-US" dirty="0" smtClean="0"/>
              <a:t> 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arduino</a:t>
            </a:r>
            <a:endParaRPr lang="en-ID" dirty="0" smtClean="0"/>
          </a:p>
          <a:p>
            <a:pPr marL="114300" indent="0">
              <a:buNone/>
            </a:pPr>
            <a:r>
              <a:rPr lang="en-ID" dirty="0" smtClean="0"/>
              <a:t>#include &lt;LiquidCrystal_I2C.h&gt; -&gt; </a:t>
            </a:r>
            <a:r>
              <a:rPr lang="en-ID" dirty="0" err="1" smtClean="0"/>
              <a:t>libary</a:t>
            </a:r>
            <a:r>
              <a:rPr lang="en-ID" dirty="0" smtClean="0"/>
              <a:t> </a:t>
            </a:r>
            <a:r>
              <a:rPr lang="en-ID" dirty="0" err="1" smtClean="0"/>
              <a:t>untuk</a:t>
            </a:r>
            <a:r>
              <a:rPr lang="en-ID" dirty="0" smtClean="0"/>
              <a:t> LCD</a:t>
            </a:r>
          </a:p>
          <a:p>
            <a:pPr marL="114300" indent="0">
              <a:buNone/>
            </a:pPr>
            <a:r>
              <a:rPr lang="en-ID" dirty="0" smtClean="0"/>
              <a:t>LiquidCrystal_I2C </a:t>
            </a:r>
            <a:r>
              <a:rPr lang="en-ID" dirty="0" err="1" smtClean="0"/>
              <a:t>lcd</a:t>
            </a:r>
            <a:r>
              <a:rPr lang="en-ID" dirty="0" smtClean="0"/>
              <a:t>(0x27, 16, 2); -&gt; </a:t>
            </a:r>
            <a:r>
              <a:rPr lang="en-ID" dirty="0" err="1" smtClean="0"/>
              <a:t>Angka</a:t>
            </a:r>
            <a:r>
              <a:rPr lang="en-ID" dirty="0" smtClean="0"/>
              <a:t> yang </a:t>
            </a:r>
            <a:r>
              <a:rPr lang="en-ID" dirty="0" err="1" smtClean="0"/>
              <a:t>di</a:t>
            </a:r>
            <a:r>
              <a:rPr lang="en-ID" dirty="0" smtClean="0"/>
              <a:t> </a:t>
            </a:r>
            <a:r>
              <a:rPr lang="en-ID" dirty="0" err="1" smtClean="0"/>
              <a:t>dalam</a:t>
            </a:r>
            <a:r>
              <a:rPr lang="en-ID" dirty="0" smtClean="0"/>
              <a:t> </a:t>
            </a:r>
            <a:r>
              <a:rPr lang="en-ID" dirty="0" err="1" smtClean="0"/>
              <a:t>kurung</a:t>
            </a:r>
            <a:r>
              <a:rPr lang="en-ID" dirty="0" smtClean="0"/>
              <a:t> </a:t>
            </a:r>
            <a:r>
              <a:rPr lang="en-ID" dirty="0" err="1" smtClean="0"/>
              <a:t>sesuai</a:t>
            </a:r>
            <a:r>
              <a:rPr lang="en-ID" dirty="0" smtClean="0"/>
              <a:t> </a:t>
            </a:r>
            <a:r>
              <a:rPr lang="en-ID" dirty="0" err="1" smtClean="0"/>
              <a:t>dengan</a:t>
            </a:r>
            <a:r>
              <a:rPr lang="en-ID" dirty="0" smtClean="0"/>
              <a:t> </a:t>
            </a:r>
            <a:r>
              <a:rPr lang="en-ID" dirty="0" err="1" smtClean="0"/>
              <a:t>alamat</a:t>
            </a:r>
            <a:r>
              <a:rPr lang="en-ID" dirty="0" smtClean="0"/>
              <a:t> LCD, </a:t>
            </a:r>
            <a:r>
              <a:rPr lang="en-ID" dirty="0" err="1" smtClean="0"/>
              <a:t>panjang</a:t>
            </a:r>
            <a:r>
              <a:rPr lang="en-ID" dirty="0" smtClean="0"/>
              <a:t> </a:t>
            </a:r>
            <a:r>
              <a:rPr lang="en-ID" dirty="0" err="1" smtClean="0"/>
              <a:t>baris</a:t>
            </a:r>
            <a:r>
              <a:rPr lang="en-ID" dirty="0" smtClean="0"/>
              <a:t>,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kolom</a:t>
            </a:r>
            <a:r>
              <a:rPr lang="en-ID" dirty="0" smtClean="0"/>
              <a:t> LCD</a:t>
            </a:r>
          </a:p>
          <a:p>
            <a:pPr marL="114300" indent="0">
              <a:buNone/>
            </a:pPr>
            <a:endParaRPr lang="en-ID" dirty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88E17142-0FA8-4BF9-886B-DBA01E247C02}"/>
              </a:ext>
            </a:extLst>
          </p:cNvPr>
          <p:cNvSpPr txBox="1"/>
          <p:nvPr/>
        </p:nvSpPr>
        <p:spPr>
          <a:xfrm>
            <a:off x="0" y="754571"/>
            <a:ext cx="2443717" cy="31393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void setup() {  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lcd.begin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myRTC.setDS1302Time(00, 22, 9, 5, 18, 06, 2021); //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sesuaikan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waktu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sekarang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//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dari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detik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menit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, jam,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hari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tanggal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bulan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tahun</a:t>
            </a:r>
            <a:endParaRPr lang="en-ID" sz="1100" dirty="0" smtClean="0">
              <a:solidFill>
                <a:srgbClr val="285E8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// put your setup code here, to run once:  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lcd.backlight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//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tampilan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awal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mula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lcd.setCursor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(0, 0);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("Jam Digital");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lcd.setCursor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(0, 1);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("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Kelompok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8");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delay(3000);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lcd.clear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}</a:t>
            </a:r>
            <a:endParaRPr kumimoji="0" lang="en-ID" sz="1100" b="0" i="0" u="none" strike="noStrike" kern="0" cap="none" spc="0" normalizeH="0" baseline="0" noProof="0" dirty="0">
              <a:ln>
                <a:noFill/>
              </a:ln>
              <a:solidFill>
                <a:srgbClr val="285E8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D5DAAEE1-F7CB-459A-99F8-00A7E269F91F}"/>
              </a:ext>
            </a:extLst>
          </p:cNvPr>
          <p:cNvSpPr txBox="1"/>
          <p:nvPr/>
        </p:nvSpPr>
        <p:spPr>
          <a:xfrm>
            <a:off x="3558886" y="1717348"/>
            <a:ext cx="2280683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void loop() {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// put your main code here, to run repeatedly: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myRTC.updateTime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lcd.setCursor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(0,0);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("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Tgl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: ");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myRTC.dayofmonth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("/");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myRTC.month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("/");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myRTC.year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(" ");</a:t>
            </a:r>
            <a:endParaRPr kumimoji="0" lang="en-ID" sz="1200" b="0" i="0" u="none" strike="noStrike" kern="0" cap="none" spc="0" normalizeH="0" baseline="0" noProof="0" dirty="0">
              <a:ln>
                <a:noFill/>
              </a:ln>
              <a:solidFill>
                <a:srgbClr val="285E8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11A05701-242F-4185-84DF-77B43B6CE44B}"/>
              </a:ext>
            </a:extLst>
          </p:cNvPr>
          <p:cNvSpPr txBox="1"/>
          <p:nvPr/>
        </p:nvSpPr>
        <p:spPr>
          <a:xfrm>
            <a:off x="6863317" y="1532406"/>
            <a:ext cx="228068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lcd.setCursor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(0, 1);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("Jam : ");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myRTC.hours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("/");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myRTC.minutes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("/");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myRTC.seconds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("   ");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}</a:t>
            </a:r>
            <a:endParaRPr kumimoji="0" lang="en-ID" sz="1200" b="0" i="0" u="none" strike="noStrike" kern="0" cap="none" spc="0" normalizeH="0" baseline="0" noProof="0" dirty="0">
              <a:ln>
                <a:noFill/>
              </a:ln>
              <a:solidFill>
                <a:srgbClr val="285E8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4FE6D56C-4D18-4CA8-B1FF-CAA113157065}"/>
              </a:ext>
            </a:extLst>
          </p:cNvPr>
          <p:cNvCxnSpPr>
            <a:cxnSpLocks/>
          </p:cNvCxnSpPr>
          <p:nvPr/>
        </p:nvCxnSpPr>
        <p:spPr>
          <a:xfrm flipV="1">
            <a:off x="2481976" y="2597727"/>
            <a:ext cx="915851" cy="44908"/>
          </a:xfrm>
          <a:prstGeom prst="straightConnector1">
            <a:avLst/>
          </a:prstGeom>
          <a:ln w="762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F5351BA8-5BC9-4E3F-B60E-AB1950E81A34}"/>
              </a:ext>
            </a:extLst>
          </p:cNvPr>
          <p:cNvCxnSpPr>
            <a:cxnSpLocks/>
          </p:cNvCxnSpPr>
          <p:nvPr/>
        </p:nvCxnSpPr>
        <p:spPr>
          <a:xfrm>
            <a:off x="5886410" y="2833938"/>
            <a:ext cx="833770" cy="0"/>
          </a:xfrm>
          <a:prstGeom prst="straightConnector1">
            <a:avLst/>
          </a:prstGeom>
          <a:ln w="762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6"/>
          <p:cNvSpPr txBox="1">
            <a:spLocks noGrp="1"/>
          </p:cNvSpPr>
          <p:nvPr>
            <p:ph type="title"/>
          </p:nvPr>
        </p:nvSpPr>
        <p:spPr>
          <a:xfrm>
            <a:off x="3291565" y="991241"/>
            <a:ext cx="256087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Keterangan :</a:t>
            </a:r>
            <a:endParaRPr dirty="0"/>
          </a:p>
        </p:txBody>
      </p:sp>
      <p:sp>
        <p:nvSpPr>
          <p:cNvPr id="522" name="Google Shape;522;p36"/>
          <p:cNvSpPr txBox="1">
            <a:spLocks noGrp="1"/>
          </p:cNvSpPr>
          <p:nvPr>
            <p:ph type="subTitle" idx="1"/>
          </p:nvPr>
        </p:nvSpPr>
        <p:spPr>
          <a:xfrm>
            <a:off x="1489858" y="1707449"/>
            <a:ext cx="6164283" cy="22617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b="1" dirty="0"/>
              <a:t>void setup ()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program </a:t>
            </a:r>
            <a:r>
              <a:rPr lang="en-US" dirty="0" err="1"/>
              <a:t>arduino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di </a:t>
            </a:r>
            <a:r>
              <a:rPr lang="en-US" dirty="0" err="1"/>
              <a:t>baca</a:t>
            </a:r>
            <a:r>
              <a:rPr lang="en-US" dirty="0"/>
              <a:t> </a:t>
            </a:r>
            <a:r>
              <a:rPr lang="en-US" dirty="0" err="1"/>
              <a:t>sekali</a:t>
            </a:r>
            <a:r>
              <a:rPr lang="en-US" dirty="0"/>
              <a:t>.</a:t>
            </a:r>
          </a:p>
          <a:p>
            <a:pPr marL="342900" lvl="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b="1" dirty="0"/>
              <a:t>void loop ()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program </a:t>
            </a:r>
            <a:r>
              <a:rPr lang="en-US" dirty="0" err="1"/>
              <a:t>arduino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di </a:t>
            </a:r>
            <a:r>
              <a:rPr lang="en-US" dirty="0" err="1"/>
              <a:t>baca</a:t>
            </a:r>
            <a:r>
              <a:rPr lang="en-US" dirty="0"/>
              <a:t> </a:t>
            </a:r>
            <a:r>
              <a:rPr lang="en-US" dirty="0" err="1"/>
              <a:t>berulang-ulang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3"/>
          <p:cNvSpPr txBox="1">
            <a:spLocks noGrp="1"/>
          </p:cNvSpPr>
          <p:nvPr>
            <p:ph type="title"/>
          </p:nvPr>
        </p:nvSpPr>
        <p:spPr>
          <a:xfrm>
            <a:off x="3855309" y="450756"/>
            <a:ext cx="2119464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Hasil</a:t>
            </a:r>
            <a:endParaRPr sz="4000" dirty="0"/>
          </a:p>
        </p:txBody>
      </p:sp>
      <p:pic>
        <p:nvPicPr>
          <p:cNvPr id="6" name="Picture 5" descr="20210618_10281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589809"/>
            <a:ext cx="2400300" cy="21197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20210618_10281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665" y="1652156"/>
            <a:ext cx="2680854" cy="20885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 descr="20210618_10282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327" y="1745673"/>
            <a:ext cx="2732809" cy="20811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k berjudul 1_720p_1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5587"/>
            <a:ext cx="9144000" cy="5159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58"/>
          <p:cNvSpPr txBox="1">
            <a:spLocks noGrp="1"/>
          </p:cNvSpPr>
          <p:nvPr>
            <p:ph type="title"/>
          </p:nvPr>
        </p:nvSpPr>
        <p:spPr>
          <a:xfrm>
            <a:off x="2629950" y="1635750"/>
            <a:ext cx="3884100" cy="9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</a:t>
            </a:r>
            <a:br>
              <a:rPr lang="en" dirty="0"/>
            </a:br>
            <a:r>
              <a:rPr lang="en" dirty="0"/>
              <a:t>You</a:t>
            </a:r>
            <a:endParaRPr dirty="0">
              <a:solidFill>
                <a:srgbClr val="EFEFE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57"/>
          <p:cNvSpPr txBox="1">
            <a:spLocks noGrp="1"/>
          </p:cNvSpPr>
          <p:nvPr>
            <p:ph type="title"/>
          </p:nvPr>
        </p:nvSpPr>
        <p:spPr>
          <a:xfrm>
            <a:off x="2485781" y="655465"/>
            <a:ext cx="400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Anggota :</a:t>
            </a:r>
            <a:endParaRPr dirty="0"/>
          </a:p>
        </p:txBody>
      </p:sp>
      <p:sp>
        <p:nvSpPr>
          <p:cNvPr id="1070" name="Google Shape;1070;p57"/>
          <p:cNvSpPr txBox="1">
            <a:spLocks noGrp="1"/>
          </p:cNvSpPr>
          <p:nvPr>
            <p:ph type="subTitle" idx="1"/>
          </p:nvPr>
        </p:nvSpPr>
        <p:spPr>
          <a:xfrm>
            <a:off x="786786" y="1322785"/>
            <a:ext cx="7888291" cy="24979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14350" indent="-514350" algn="l">
              <a:buFont typeface="Josefin Sans"/>
              <a:buAutoNum type="arabicPeriod"/>
            </a:pPr>
            <a:r>
              <a:rPr lang="en-ID" sz="2400" dirty="0" smtClean="0"/>
              <a:t>Rio </a:t>
            </a:r>
            <a:r>
              <a:rPr lang="en-ID" sz="2400" dirty="0" err="1" smtClean="0"/>
              <a:t>Siahaan</a:t>
            </a:r>
            <a:r>
              <a:rPr lang="en-ID" sz="2400" dirty="0" smtClean="0"/>
              <a:t> </a:t>
            </a:r>
            <a:r>
              <a:rPr lang="en-US" sz="1800" b="0" i="0" dirty="0" smtClean="0">
                <a:solidFill>
                  <a:srgbClr val="285E8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(201402065)</a:t>
            </a:r>
            <a:endParaRPr lang="en-ID" sz="2400" dirty="0"/>
          </a:p>
          <a:p>
            <a:pPr marL="514350" indent="-514350" algn="l">
              <a:buFont typeface="Josefin Sans"/>
              <a:buAutoNum type="arabicPeriod"/>
            </a:pPr>
            <a:r>
              <a:rPr lang="en-ID" sz="2400" dirty="0" err="1" smtClean="0"/>
              <a:t>Farhan</a:t>
            </a:r>
            <a:r>
              <a:rPr lang="en-ID" sz="2400" dirty="0" smtClean="0"/>
              <a:t> </a:t>
            </a:r>
            <a:r>
              <a:rPr lang="en-ID" sz="2400" dirty="0" err="1" smtClean="0"/>
              <a:t>Yehanda</a:t>
            </a:r>
            <a:r>
              <a:rPr lang="en-ID" sz="2400" dirty="0" smtClean="0"/>
              <a:t> </a:t>
            </a:r>
            <a:r>
              <a:rPr lang="en-US" sz="1800" b="0" i="0" dirty="0" smtClean="0">
                <a:solidFill>
                  <a:srgbClr val="285E8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(201402137)</a:t>
            </a:r>
            <a:endParaRPr lang="en-ID" sz="2400" dirty="0"/>
          </a:p>
          <a:p>
            <a:pPr marL="514350" indent="-514350" algn="l">
              <a:buFont typeface="Josefin Sans"/>
              <a:buAutoNum type="arabicPeriod"/>
            </a:pPr>
            <a:r>
              <a:rPr lang="en-ID" sz="2400" dirty="0" err="1" smtClean="0"/>
              <a:t>Carel</a:t>
            </a:r>
            <a:r>
              <a:rPr lang="en-ID" sz="2400" dirty="0" smtClean="0"/>
              <a:t> Ralph </a:t>
            </a:r>
            <a:r>
              <a:rPr lang="en-ID" sz="2400" dirty="0" err="1" smtClean="0"/>
              <a:t>Peranginangin</a:t>
            </a:r>
            <a:r>
              <a:rPr lang="en-ID" sz="2400" dirty="0" smtClean="0"/>
              <a:t> </a:t>
            </a:r>
            <a:r>
              <a:rPr lang="en-US" sz="1800" b="0" i="0" dirty="0" smtClean="0">
                <a:solidFill>
                  <a:srgbClr val="285E8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(201402152)</a:t>
            </a:r>
            <a:endParaRPr lang="en-ID" sz="2400" dirty="0"/>
          </a:p>
          <a:p>
            <a:pPr marL="514350" indent="-514350" algn="l">
              <a:buFont typeface="Josefin Sans"/>
              <a:buAutoNum type="arabicPeriod"/>
            </a:pPr>
            <a:r>
              <a:rPr lang="en-ID" sz="2400" dirty="0" err="1" smtClean="0"/>
              <a:t>Lasmaria</a:t>
            </a:r>
            <a:r>
              <a:rPr lang="en-ID" sz="2400" dirty="0" smtClean="0"/>
              <a:t> </a:t>
            </a:r>
            <a:r>
              <a:rPr lang="en-ID" sz="2400" dirty="0" err="1" smtClean="0"/>
              <a:t>Nainggolan</a:t>
            </a:r>
            <a:r>
              <a:rPr lang="en-ID" sz="2400" dirty="0" smtClean="0"/>
              <a:t> </a:t>
            </a:r>
            <a:r>
              <a:rPr lang="en-US" sz="1800" b="0" i="0" dirty="0">
                <a:solidFill>
                  <a:srgbClr val="285E8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1800" b="0" i="0" dirty="0" smtClean="0">
                <a:solidFill>
                  <a:srgbClr val="285E8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201402110)</a:t>
            </a:r>
            <a:endParaRPr lang="en-ID" sz="2400" dirty="0"/>
          </a:p>
          <a:p>
            <a:pPr marL="514350" indent="-514350" algn="l">
              <a:buFont typeface="Josefin Sans"/>
              <a:buAutoNum type="arabicPeriod"/>
            </a:pPr>
            <a:r>
              <a:rPr lang="en-ID" sz="2400" dirty="0" err="1" smtClean="0"/>
              <a:t>Muthiah</a:t>
            </a:r>
            <a:r>
              <a:rPr lang="en-ID" sz="2400" dirty="0" smtClean="0"/>
              <a:t> </a:t>
            </a:r>
            <a:r>
              <a:rPr lang="en-ID" sz="2400" dirty="0" err="1" smtClean="0"/>
              <a:t>Hutasuhut</a:t>
            </a:r>
            <a:r>
              <a:rPr lang="en-ID" sz="2400" dirty="0" smtClean="0"/>
              <a:t> </a:t>
            </a:r>
            <a:r>
              <a:rPr lang="en-US" sz="1800" b="0" i="0" dirty="0" smtClean="0">
                <a:solidFill>
                  <a:srgbClr val="285E8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(201402029)</a:t>
            </a:r>
            <a:endParaRPr lang="en-ID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9"/>
          <p:cNvSpPr txBox="1">
            <a:spLocks noGrp="1"/>
          </p:cNvSpPr>
          <p:nvPr>
            <p:ph type="title"/>
          </p:nvPr>
        </p:nvSpPr>
        <p:spPr>
          <a:xfrm>
            <a:off x="1964593" y="597943"/>
            <a:ext cx="517325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Latar belakang</a:t>
            </a:r>
            <a:endParaRPr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162832" y="3006506"/>
            <a:ext cx="4860000" cy="491700"/>
          </a:xfrm>
        </p:spPr>
        <p:txBody>
          <a:bodyPr/>
          <a:lstStyle/>
          <a:p>
            <a:pPr algn="just"/>
            <a:r>
              <a:rPr lang="en-US" dirty="0" smtClean="0"/>
              <a:t>	</a:t>
            </a:r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r>
              <a:rPr lang="en-US" dirty="0" smtClean="0"/>
              <a:t> </a:t>
            </a:r>
            <a:r>
              <a:rPr lang="en-US" dirty="0" err="1" smtClean="0"/>
              <a:t>kami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zaman</a:t>
            </a:r>
            <a:r>
              <a:rPr lang="en-US" dirty="0" smtClean="0"/>
              <a:t> modern </a:t>
            </a:r>
            <a:r>
              <a:rPr lang="en-US" dirty="0" err="1" smtClean="0"/>
              <a:t>ini</a:t>
            </a:r>
            <a:r>
              <a:rPr lang="en-US" dirty="0" smtClean="0"/>
              <a:t>,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hal</a:t>
            </a:r>
            <a:r>
              <a:rPr lang="en-US" dirty="0" smtClean="0"/>
              <a:t> </a:t>
            </a:r>
            <a:r>
              <a:rPr lang="en-US" dirty="0" err="1" smtClean="0"/>
              <a:t>berbasis</a:t>
            </a:r>
            <a:r>
              <a:rPr lang="en-US" dirty="0" smtClean="0"/>
              <a:t> digital. </a:t>
            </a:r>
            <a:r>
              <a:rPr lang="en-US" dirty="0" err="1" smtClean="0"/>
              <a:t>Dimulai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melihat</a:t>
            </a:r>
            <a:r>
              <a:rPr lang="en-US" dirty="0" smtClean="0"/>
              <a:t> jam </a:t>
            </a:r>
            <a:r>
              <a:rPr lang="en-US" dirty="0" err="1" smtClean="0"/>
              <a:t>sampai</a:t>
            </a:r>
            <a:r>
              <a:rPr lang="en-US" dirty="0" smtClean="0"/>
              <a:t> media </a:t>
            </a:r>
            <a:r>
              <a:rPr lang="en-US" dirty="0" err="1" smtClean="0"/>
              <a:t>massa</a:t>
            </a:r>
            <a:r>
              <a:rPr lang="en-US" dirty="0" smtClean="0"/>
              <a:t> yang </a:t>
            </a:r>
            <a:r>
              <a:rPr lang="en-US" dirty="0" err="1" smtClean="0"/>
              <a:t>menggunakan</a:t>
            </a:r>
            <a:r>
              <a:rPr lang="en-US" dirty="0" smtClean="0"/>
              <a:t> media digital.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sebab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, </a:t>
            </a:r>
            <a:r>
              <a:rPr lang="en-US" dirty="0" err="1" smtClean="0"/>
              <a:t>kami</a:t>
            </a:r>
            <a:r>
              <a:rPr lang="en-US" dirty="0" smtClean="0"/>
              <a:t> </a:t>
            </a:r>
            <a:r>
              <a:rPr lang="en-US" dirty="0" err="1" smtClean="0"/>
              <a:t>disini</a:t>
            </a:r>
            <a:r>
              <a:rPr lang="en-US" dirty="0" smtClean="0"/>
              <a:t> </a:t>
            </a:r>
            <a:r>
              <a:rPr lang="en-US" dirty="0" err="1" smtClean="0"/>
              <a:t>memulai</a:t>
            </a:r>
            <a:r>
              <a:rPr lang="en-US" dirty="0" smtClean="0"/>
              <a:t> </a:t>
            </a:r>
            <a:r>
              <a:rPr lang="en-US" dirty="0" err="1" smtClean="0"/>
              <a:t>projek</a:t>
            </a:r>
            <a:r>
              <a:rPr lang="en-US" dirty="0" smtClean="0"/>
              <a:t> jam digital </a:t>
            </a:r>
            <a:r>
              <a:rPr lang="en-US" dirty="0" err="1" smtClean="0"/>
              <a:t>sederhana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mengembangkan</a:t>
            </a:r>
            <a:r>
              <a:rPr lang="en-US" dirty="0" smtClean="0"/>
              <a:t> </a:t>
            </a:r>
            <a:r>
              <a:rPr lang="en-US" dirty="0" err="1" smtClean="0"/>
              <a:t>teknologi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generasi</a:t>
            </a:r>
            <a:r>
              <a:rPr lang="en-US" dirty="0" smtClean="0"/>
              <a:t> </a:t>
            </a:r>
            <a:r>
              <a:rPr lang="en-US" dirty="0" err="1" smtClean="0"/>
              <a:t>penerus</a:t>
            </a:r>
            <a:r>
              <a:rPr lang="en-US" dirty="0" smtClean="0"/>
              <a:t> </a:t>
            </a:r>
            <a:r>
              <a:rPr lang="en-US" dirty="0" err="1" smtClean="0"/>
              <a:t>bangsa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terus</a:t>
            </a:r>
            <a:r>
              <a:rPr lang="en-US" dirty="0" smtClean="0"/>
              <a:t> </a:t>
            </a:r>
            <a:r>
              <a:rPr lang="en-US" dirty="0" err="1" smtClean="0"/>
              <a:t>belajar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mengembangkan</a:t>
            </a:r>
            <a:r>
              <a:rPr lang="en-US" dirty="0" smtClean="0"/>
              <a:t> </a:t>
            </a:r>
            <a:r>
              <a:rPr lang="en-US" dirty="0" err="1" smtClean="0"/>
              <a:t>ilmu</a:t>
            </a:r>
            <a:r>
              <a:rPr lang="en-US" dirty="0" smtClean="0"/>
              <a:t> </a:t>
            </a:r>
            <a:r>
              <a:rPr lang="en-US" dirty="0" err="1" smtClean="0"/>
              <a:t>pengetahuan</a:t>
            </a:r>
            <a:r>
              <a:rPr lang="en-US" dirty="0" smtClean="0"/>
              <a:t> yang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maju</a:t>
            </a:r>
            <a:r>
              <a:rPr lang="en-US" dirty="0" smtClean="0"/>
              <a:t> </a:t>
            </a:r>
            <a:r>
              <a:rPr lang="en-US" dirty="0" err="1" smtClean="0"/>
              <a:t>lagi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3"/>
          <p:cNvSpPr txBox="1">
            <a:spLocks noGrp="1"/>
          </p:cNvSpPr>
          <p:nvPr>
            <p:ph type="title"/>
          </p:nvPr>
        </p:nvSpPr>
        <p:spPr>
          <a:xfrm>
            <a:off x="1603824" y="2244644"/>
            <a:ext cx="6081823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200" dirty="0"/>
              <a:t>Alat dan </a:t>
            </a:r>
            <a:r>
              <a:rPr lang="en-ID" sz="3200" dirty="0" err="1"/>
              <a:t>Bahan</a:t>
            </a:r>
            <a:r>
              <a:rPr lang="en-ID" sz="3200" dirty="0"/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5"/>
          <p:cNvSpPr txBox="1">
            <a:spLocks noGrp="1"/>
          </p:cNvSpPr>
          <p:nvPr>
            <p:ph type="subTitle" idx="1"/>
          </p:nvPr>
        </p:nvSpPr>
        <p:spPr>
          <a:xfrm>
            <a:off x="4770524" y="3290477"/>
            <a:ext cx="3438919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smtClean="0"/>
              <a:t>RTC DS1302</a:t>
            </a:r>
            <a:endParaRPr lang="en-ID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2"/>
          </p:nvPr>
        </p:nvSpPr>
        <p:spPr>
          <a:xfrm>
            <a:off x="4140818" y="3682700"/>
            <a:ext cx="2884800" cy="782100"/>
          </a:xfrm>
        </p:spPr>
        <p:txBody>
          <a:bodyPr/>
          <a:lstStyle/>
          <a:p>
            <a:r>
              <a:rPr lang="en-US" dirty="0" err="1" smtClean="0"/>
              <a:t>Masing-masing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buah</a:t>
            </a:r>
            <a:endParaRPr lang="en-US" dirty="0"/>
          </a:p>
        </p:txBody>
      </p:sp>
      <p:sp>
        <p:nvSpPr>
          <p:cNvPr id="23" name="Google Shape;506;p35">
            <a:extLst>
              <a:ext uri="{FF2B5EF4-FFF2-40B4-BE49-F238E27FC236}">
                <a16:creationId xmlns:a16="http://schemas.microsoft.com/office/drawing/2014/main" xmlns="" id="{D0BFA62F-69B0-40C3-9FB4-B12392CD3671}"/>
              </a:ext>
            </a:extLst>
          </p:cNvPr>
          <p:cNvSpPr txBox="1">
            <a:spLocks/>
          </p:cNvSpPr>
          <p:nvPr/>
        </p:nvSpPr>
        <p:spPr>
          <a:xfrm>
            <a:off x="108956" y="3269017"/>
            <a:ext cx="28848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ID"/>
              <a:t>Kabel Jumper </a:t>
            </a:r>
            <a:endParaRPr lang="en-ID" dirty="0"/>
          </a:p>
        </p:txBody>
      </p:sp>
      <p:sp>
        <p:nvSpPr>
          <p:cNvPr id="24" name="Google Shape;507;p35">
            <a:extLst>
              <a:ext uri="{FF2B5EF4-FFF2-40B4-BE49-F238E27FC236}">
                <a16:creationId xmlns:a16="http://schemas.microsoft.com/office/drawing/2014/main" xmlns="" id="{B08AEB6A-9FC2-4528-985F-37F0A6DF0EA1}"/>
              </a:ext>
            </a:extLst>
          </p:cNvPr>
          <p:cNvSpPr txBox="1">
            <a:spLocks/>
          </p:cNvSpPr>
          <p:nvPr/>
        </p:nvSpPr>
        <p:spPr>
          <a:xfrm>
            <a:off x="463923" y="3715799"/>
            <a:ext cx="2174866" cy="103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 smtClean="0"/>
              <a:t>Male to Female</a:t>
            </a: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 smtClean="0"/>
              <a:t>Male to Male</a:t>
            </a:r>
            <a:endParaRPr lang="en-US" dirty="0"/>
          </a:p>
        </p:txBody>
      </p:sp>
      <p:sp>
        <p:nvSpPr>
          <p:cNvPr id="46" name="Google Shape;508;p35">
            <a:extLst>
              <a:ext uri="{FF2B5EF4-FFF2-40B4-BE49-F238E27FC236}">
                <a16:creationId xmlns:a16="http://schemas.microsoft.com/office/drawing/2014/main" xmlns="" id="{414B3402-312A-46CF-B1C8-543E5FE4B2E3}"/>
              </a:ext>
            </a:extLst>
          </p:cNvPr>
          <p:cNvSpPr txBox="1">
            <a:spLocks/>
          </p:cNvSpPr>
          <p:nvPr/>
        </p:nvSpPr>
        <p:spPr>
          <a:xfrm>
            <a:off x="3086497" y="3308460"/>
            <a:ext cx="2612404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ID" dirty="0" smtClean="0"/>
              <a:t>I2C</a:t>
            </a:r>
            <a:endParaRPr lang="en-ID" dirty="0"/>
          </a:p>
        </p:txBody>
      </p:sp>
      <p:pic>
        <p:nvPicPr>
          <p:cNvPr id="11" name="Picture 10" descr="20210617_10514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3" y="1205345"/>
            <a:ext cx="1756064" cy="20470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20210617_10520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454" y="1018309"/>
            <a:ext cx="5486400" cy="18391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LCD 16x2</a:t>
            </a:r>
            <a:endParaRPr dirty="0"/>
          </a:p>
        </p:txBody>
      </p:sp>
      <p:sp>
        <p:nvSpPr>
          <p:cNvPr id="477" name="Google Shape;477;p32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 buah</a:t>
            </a:r>
            <a:endParaRPr dirty="0"/>
          </a:p>
        </p:txBody>
      </p:sp>
      <p:sp>
        <p:nvSpPr>
          <p:cNvPr id="475" name="Google Shape;475;p32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Arduino UNO</a:t>
            </a:r>
            <a:endParaRPr dirty="0"/>
          </a:p>
        </p:txBody>
      </p:sp>
      <p:sp>
        <p:nvSpPr>
          <p:cNvPr id="478" name="Google Shape;478;p32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 buah</a:t>
            </a:r>
            <a:endParaRPr dirty="0"/>
          </a:p>
        </p:txBody>
      </p:sp>
      <p:sp>
        <p:nvSpPr>
          <p:cNvPr id="479" name="Google Shape;479;p32"/>
          <p:cNvSpPr txBox="1">
            <a:spLocks noGrp="1"/>
          </p:cNvSpPr>
          <p:nvPr>
            <p:ph type="subTitle" idx="5"/>
          </p:nvPr>
        </p:nvSpPr>
        <p:spPr>
          <a:xfrm>
            <a:off x="4379650" y="3869553"/>
            <a:ext cx="3830100" cy="5544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480" name="Google Shape;480;p32"/>
          <p:cNvSpPr txBox="1">
            <a:spLocks noGrp="1"/>
          </p:cNvSpPr>
          <p:nvPr>
            <p:ph type="subTitle" idx="6"/>
          </p:nvPr>
        </p:nvSpPr>
        <p:spPr>
          <a:xfrm>
            <a:off x="5091814" y="449731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1" name="Google Shape;481;p32"/>
          <p:cNvSpPr txBox="1">
            <a:spLocks noGrp="1"/>
          </p:cNvSpPr>
          <p:nvPr>
            <p:ph type="subTitle" idx="7"/>
          </p:nvPr>
        </p:nvSpPr>
        <p:spPr>
          <a:xfrm>
            <a:off x="1003214" y="3968257"/>
            <a:ext cx="3637762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Breadboard</a:t>
            </a:r>
            <a:endParaRPr dirty="0"/>
          </a:p>
        </p:txBody>
      </p:sp>
      <p:sp>
        <p:nvSpPr>
          <p:cNvPr id="482" name="Google Shape;482;p32"/>
          <p:cNvSpPr txBox="1">
            <a:spLocks noGrp="1"/>
          </p:cNvSpPr>
          <p:nvPr>
            <p:ph type="subTitle" idx="8"/>
          </p:nvPr>
        </p:nvSpPr>
        <p:spPr>
          <a:xfrm>
            <a:off x="1606312" y="449731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 buah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00D9351-E869-4FD7-8FF9-4EB2F1A4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319" y="434925"/>
            <a:ext cx="2531969" cy="13218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E25C225-415C-47C6-8520-02EE70076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222545" y="2239032"/>
            <a:ext cx="1199100" cy="18645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 descr="20210617_10520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172" y="623453"/>
            <a:ext cx="3584864" cy="11845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4"/>
          <p:cNvSpPr txBox="1">
            <a:spLocks noGrp="1"/>
          </p:cNvSpPr>
          <p:nvPr>
            <p:ph type="title"/>
          </p:nvPr>
        </p:nvSpPr>
        <p:spPr>
          <a:xfrm>
            <a:off x="386542" y="376454"/>
            <a:ext cx="3649287" cy="6404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 dirty="0"/>
              <a:t>Kabel Jumper</a:t>
            </a:r>
          </a:p>
        </p:txBody>
      </p:sp>
      <p:sp>
        <p:nvSpPr>
          <p:cNvPr id="500" name="Google Shape;500;p34"/>
          <p:cNvSpPr txBox="1">
            <a:spLocks noGrp="1"/>
          </p:cNvSpPr>
          <p:nvPr>
            <p:ph type="subTitle" idx="1"/>
          </p:nvPr>
        </p:nvSpPr>
        <p:spPr>
          <a:xfrm>
            <a:off x="660862" y="941619"/>
            <a:ext cx="7822276" cy="32479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Kabel jumper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elektrik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pin </a:t>
            </a:r>
            <a:r>
              <a:rPr lang="en-US" dirty="0" err="1"/>
              <a:t>konektor</a:t>
            </a:r>
            <a:r>
              <a:rPr lang="en-US" dirty="0"/>
              <a:t> di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ujungnya</a:t>
            </a:r>
            <a:r>
              <a:rPr lang="en-US" dirty="0"/>
              <a:t> dan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yang </a:t>
            </a:r>
            <a:r>
              <a:rPr lang="en-US" dirty="0" err="1"/>
              <a:t>melibatkan</a:t>
            </a:r>
            <a:r>
              <a:rPr lang="en-US" dirty="0"/>
              <a:t> Arduino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memerlukan</a:t>
            </a:r>
            <a:r>
              <a:rPr lang="en-US" dirty="0"/>
              <a:t> solder.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Kegunaan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jumper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konduktor</a:t>
            </a:r>
            <a:r>
              <a:rPr lang="en-US" dirty="0"/>
              <a:t> </a:t>
            </a:r>
            <a:r>
              <a:rPr lang="en-US" dirty="0" err="1"/>
              <a:t>listrik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menyambungkan</a:t>
            </a:r>
            <a:r>
              <a:rPr lang="en-US" dirty="0"/>
              <a:t> </a:t>
            </a:r>
            <a:r>
              <a:rPr lang="en-US" dirty="0" err="1"/>
              <a:t>rangkaian</a:t>
            </a:r>
            <a:r>
              <a:rPr lang="en-US" dirty="0"/>
              <a:t> </a:t>
            </a:r>
            <a:r>
              <a:rPr lang="en-US" dirty="0" err="1"/>
              <a:t>listrik</a:t>
            </a:r>
            <a:r>
              <a:rPr lang="en-US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jumper </a:t>
            </a:r>
            <a:r>
              <a:rPr lang="en-US" dirty="0" err="1"/>
              <a:t>digunakan</a:t>
            </a:r>
            <a:r>
              <a:rPr lang="en-US" dirty="0"/>
              <a:t> pada breadboard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prototyping </a:t>
            </a:r>
            <a:r>
              <a:rPr lang="en-US" dirty="0" err="1"/>
              <a:t>lainnya</a:t>
            </a:r>
            <a:r>
              <a:rPr lang="en-US" dirty="0"/>
              <a:t> agar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mengutak-atik</a:t>
            </a:r>
            <a:r>
              <a:rPr lang="en-US" dirty="0"/>
              <a:t> </a:t>
            </a:r>
            <a:r>
              <a:rPr lang="en-US" dirty="0" err="1"/>
              <a:t>rangkaian</a:t>
            </a:r>
            <a:r>
              <a:rPr lang="en-US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 smtClean="0"/>
              <a:t>lcd</a:t>
            </a:r>
            <a:endParaRPr lang="en-ID" dirty="0"/>
          </a:p>
        </p:txBody>
      </p:sp>
      <p:sp>
        <p:nvSpPr>
          <p:cNvPr id="19" name="Google Shape;530;p37">
            <a:extLst>
              <a:ext uri="{FF2B5EF4-FFF2-40B4-BE49-F238E27FC236}">
                <a16:creationId xmlns:a16="http://schemas.microsoft.com/office/drawing/2014/main" xmlns="" id="{5437FC5C-5B0D-4AAB-9B91-493FE5E83C5E}"/>
              </a:ext>
            </a:extLst>
          </p:cNvPr>
          <p:cNvSpPr txBox="1">
            <a:spLocks/>
          </p:cNvSpPr>
          <p:nvPr/>
        </p:nvSpPr>
        <p:spPr>
          <a:xfrm>
            <a:off x="540000" y="317473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ID" dirty="0"/>
              <a:t>Kabel USB Arduino</a:t>
            </a:r>
          </a:p>
        </p:txBody>
      </p:sp>
      <p:sp>
        <p:nvSpPr>
          <p:cNvPr id="20" name="Google Shape;532;p37">
            <a:extLst>
              <a:ext uri="{FF2B5EF4-FFF2-40B4-BE49-F238E27FC236}">
                <a16:creationId xmlns:a16="http://schemas.microsoft.com/office/drawing/2014/main" xmlns="" id="{98B3F2B0-5B12-4CCF-8404-31B35A65501F}"/>
              </a:ext>
            </a:extLst>
          </p:cNvPr>
          <p:cNvSpPr txBox="1">
            <a:spLocks/>
          </p:cNvSpPr>
          <p:nvPr/>
        </p:nvSpPr>
        <p:spPr>
          <a:xfrm>
            <a:off x="946297" y="3772054"/>
            <a:ext cx="7251405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ID" sz="1600" dirty="0" err="1"/>
              <a:t>Penghubung</a:t>
            </a:r>
            <a:r>
              <a:rPr lang="en-ID" sz="1600" dirty="0"/>
              <a:t> </a:t>
            </a:r>
            <a:r>
              <a:rPr lang="en-ID" sz="1600" dirty="0" err="1"/>
              <a:t>antara</a:t>
            </a:r>
            <a:r>
              <a:rPr lang="en-ID" sz="1600" dirty="0"/>
              <a:t> Arduino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komputer</a:t>
            </a:r>
            <a:r>
              <a:rPr lang="en-ID" sz="1600" dirty="0"/>
              <a:t> </a:t>
            </a:r>
            <a:r>
              <a:rPr lang="en-ID" sz="1600" dirty="0" err="1"/>
              <a:t>atau</a:t>
            </a:r>
            <a:r>
              <a:rPr lang="en-ID" sz="1600" dirty="0"/>
              <a:t> laptop</a:t>
            </a:r>
            <a:r>
              <a:rPr lang="en-ID" sz="1600" dirty="0" smtClean="0"/>
              <a:t>. </a:t>
            </a:r>
            <a:r>
              <a:rPr lang="en-ID" sz="1600" dirty="0" err="1" smtClean="0"/>
              <a:t>Kabelnya</a:t>
            </a:r>
            <a:r>
              <a:rPr lang="en-ID" sz="1600" dirty="0" smtClean="0"/>
              <a:t> </a:t>
            </a:r>
            <a:r>
              <a:rPr lang="en-ID" sz="1600" dirty="0" err="1" smtClean="0"/>
              <a:t>mirip</a:t>
            </a:r>
            <a:r>
              <a:rPr lang="en-ID" sz="1600" dirty="0" smtClean="0"/>
              <a:t> </a:t>
            </a:r>
            <a:r>
              <a:rPr lang="en-ID" sz="1600" dirty="0" err="1" smtClean="0"/>
              <a:t>dengan</a:t>
            </a:r>
            <a:r>
              <a:rPr lang="en-ID" sz="1600" dirty="0" smtClean="0"/>
              <a:t> </a:t>
            </a:r>
            <a:r>
              <a:rPr lang="en-ID" sz="1600" dirty="0" err="1" smtClean="0"/>
              <a:t>kabel</a:t>
            </a:r>
            <a:r>
              <a:rPr lang="en-ID" sz="1600" dirty="0" smtClean="0"/>
              <a:t> </a:t>
            </a:r>
            <a:r>
              <a:rPr lang="en-ID" sz="1600" dirty="0" err="1" smtClean="0"/>
              <a:t>usb</a:t>
            </a:r>
            <a:r>
              <a:rPr lang="en-ID" sz="1600" dirty="0" smtClean="0"/>
              <a:t> printer.</a:t>
            </a:r>
            <a:endParaRPr lang="en-ID" sz="1600" dirty="0">
              <a:effectLst/>
            </a:endParaRPr>
          </a:p>
        </p:txBody>
      </p:sp>
      <p:sp>
        <p:nvSpPr>
          <p:cNvPr id="6" name="Google Shape;560;p39"/>
          <p:cNvSpPr txBox="1">
            <a:spLocks noGrp="1"/>
          </p:cNvSpPr>
          <p:nvPr>
            <p:ph type="subTitle" idx="1"/>
          </p:nvPr>
        </p:nvSpPr>
        <p:spPr>
          <a:xfrm>
            <a:off x="2079655" y="1233206"/>
            <a:ext cx="4860000" cy="15476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US" dirty="0" err="1" smtClean="0"/>
              <a:t>suatu</a:t>
            </a:r>
            <a:r>
              <a:rPr lang="en-US" dirty="0" smtClean="0"/>
              <a:t> </a:t>
            </a:r>
            <a:r>
              <a:rPr lang="en-US" dirty="0" err="1" smtClean="0"/>
              <a:t>jenis</a:t>
            </a:r>
            <a:r>
              <a:rPr lang="en-US" dirty="0" smtClean="0"/>
              <a:t> media </a:t>
            </a:r>
            <a:r>
              <a:rPr lang="en-US" dirty="0" err="1" smtClean="0"/>
              <a:t>tampilan</a:t>
            </a:r>
            <a:r>
              <a:rPr lang="en-US" dirty="0" smtClean="0"/>
              <a:t> yang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kristal</a:t>
            </a:r>
            <a:r>
              <a:rPr lang="en-US" dirty="0" smtClean="0"/>
              <a:t> </a:t>
            </a:r>
            <a:r>
              <a:rPr lang="en-US" dirty="0" err="1" smtClean="0"/>
              <a:t>cair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penampil</a:t>
            </a:r>
            <a:r>
              <a:rPr lang="en-US" dirty="0" smtClean="0"/>
              <a:t> </a:t>
            </a:r>
            <a:r>
              <a:rPr lang="en-US" dirty="0" err="1" smtClean="0"/>
              <a:t>utama</a:t>
            </a:r>
            <a:r>
              <a:rPr lang="en-US" dirty="0" smtClean="0"/>
              <a:t>. </a:t>
            </a:r>
            <a:r>
              <a:rPr lang="en-US" b="1" dirty="0" smtClean="0"/>
              <a:t>LCD</a:t>
            </a:r>
            <a:r>
              <a:rPr lang="en-US" dirty="0" smtClean="0"/>
              <a:t> 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berbagai</a:t>
            </a:r>
            <a:r>
              <a:rPr lang="en-US" dirty="0" smtClean="0"/>
              <a:t> </a:t>
            </a:r>
            <a:r>
              <a:rPr lang="en-US" dirty="0" err="1" smtClean="0"/>
              <a:t>bidang</a:t>
            </a:r>
            <a:r>
              <a:rPr lang="en-US" dirty="0" smtClean="0"/>
              <a:t> </a:t>
            </a:r>
            <a:r>
              <a:rPr lang="en-US" dirty="0" err="1" smtClean="0"/>
              <a:t>misalnya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alat-alat</a:t>
            </a:r>
            <a:r>
              <a:rPr lang="en-US" dirty="0" smtClean="0"/>
              <a:t> </a:t>
            </a:r>
            <a:r>
              <a:rPr lang="en-US" dirty="0" err="1" smtClean="0"/>
              <a:t>elektronik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televisi</a:t>
            </a:r>
            <a:r>
              <a:rPr lang="en-US" dirty="0" smtClean="0"/>
              <a:t>, </a:t>
            </a:r>
            <a:r>
              <a:rPr lang="en-US" dirty="0" err="1" smtClean="0"/>
              <a:t>kalkulator</a:t>
            </a:r>
            <a:r>
              <a:rPr lang="en-US" dirty="0" smtClean="0"/>
              <a:t> </a:t>
            </a:r>
            <a:r>
              <a:rPr lang="en-US" dirty="0" err="1" smtClean="0"/>
              <a:t>ataupun</a:t>
            </a:r>
            <a:r>
              <a:rPr lang="en-US" dirty="0" smtClean="0"/>
              <a:t> </a:t>
            </a:r>
            <a:r>
              <a:rPr lang="en-US" dirty="0" err="1" smtClean="0"/>
              <a:t>layar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r>
              <a:rPr lang="en-US" dirty="0" smtClean="0"/>
              <a:t>.</a:t>
            </a:r>
            <a:endParaRPr lang="es-E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Arduino Uno</a:t>
            </a:r>
          </a:p>
        </p:txBody>
      </p:sp>
      <p:sp>
        <p:nvSpPr>
          <p:cNvPr id="577" name="Google Shape;577;p41"/>
          <p:cNvSpPr txBox="1"/>
          <p:nvPr/>
        </p:nvSpPr>
        <p:spPr>
          <a:xfrm>
            <a:off x="1003960" y="1075250"/>
            <a:ext cx="7136079" cy="1703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Arduino Uno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adalah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board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mikrokontroler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berbasis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ATmega328 (datasheet).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Memiliki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14 pin input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dari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output digital 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dimana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6 pin input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dapat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digunakan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sebagai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output PWM dan 6 pin input analog, 16 MHz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osilator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kristal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koneksi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USB, jack power, ICSP header, dan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tombol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reset.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mendukung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mikrokontroler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agar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dapat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digunakan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cukup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hanya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menghubungkan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Board Arduino Uno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ke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komputer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menggunakan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kabel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USB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atau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listrik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AC yang-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ke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adaptor-DC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atau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baterai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menjalankannya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27" name="Google Shape;575;p41">
            <a:extLst>
              <a:ext uri="{FF2B5EF4-FFF2-40B4-BE49-F238E27FC236}">
                <a16:creationId xmlns:a16="http://schemas.microsoft.com/office/drawing/2014/main" xmlns="" id="{960BE4B3-8FDC-4DA8-8BE7-3F72F08B1BF6}"/>
              </a:ext>
            </a:extLst>
          </p:cNvPr>
          <p:cNvSpPr txBox="1">
            <a:spLocks/>
          </p:cNvSpPr>
          <p:nvPr/>
        </p:nvSpPr>
        <p:spPr>
          <a:xfrm>
            <a:off x="2129125" y="2896650"/>
            <a:ext cx="488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ID" dirty="0" smtClean="0"/>
              <a:t>RTC</a:t>
            </a:r>
            <a:endParaRPr lang="en-ID" dirty="0"/>
          </a:p>
        </p:txBody>
      </p:sp>
      <p:sp>
        <p:nvSpPr>
          <p:cNvPr id="28" name="Google Shape;577;p41">
            <a:extLst>
              <a:ext uri="{FF2B5EF4-FFF2-40B4-BE49-F238E27FC236}">
                <a16:creationId xmlns:a16="http://schemas.microsoft.com/office/drawing/2014/main" xmlns="" id="{5E1E7BB6-2DC1-44AA-80DE-8F5AC2A01854}"/>
              </a:ext>
            </a:extLst>
          </p:cNvPr>
          <p:cNvSpPr txBox="1"/>
          <p:nvPr/>
        </p:nvSpPr>
        <p:spPr>
          <a:xfrm>
            <a:off x="1003960" y="3608626"/>
            <a:ext cx="7136079" cy="125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dirty="0" err="1" smtClean="0"/>
              <a:t>singkatan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 </a:t>
            </a:r>
            <a:r>
              <a:rPr lang="en-US" b="1" dirty="0" smtClean="0"/>
              <a:t>Real Time Clock</a:t>
            </a:r>
            <a:r>
              <a:rPr lang="en-US" dirty="0" smtClean="0"/>
              <a:t>.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sederhana</a:t>
            </a:r>
            <a:r>
              <a:rPr lang="en-US" dirty="0" smtClean="0"/>
              <a:t> </a:t>
            </a:r>
            <a:r>
              <a:rPr lang="en-US" dirty="0" err="1" smtClean="0"/>
              <a:t>modul</a:t>
            </a:r>
            <a:r>
              <a:rPr lang="en-US" dirty="0" smtClean="0"/>
              <a:t> </a:t>
            </a:r>
            <a:r>
              <a:rPr lang="en-US" b="1" dirty="0" smtClean="0"/>
              <a:t>RTC</a:t>
            </a:r>
            <a:r>
              <a:rPr lang="en-US" dirty="0" smtClean="0"/>
              <a:t> 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pengingat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Tanggal</a:t>
            </a:r>
            <a:r>
              <a:rPr lang="en-US" dirty="0" smtClean="0"/>
              <a:t> yang </a:t>
            </a:r>
            <a:r>
              <a:rPr lang="en-US" dirty="0" err="1" smtClean="0"/>
              <a:t>menggunkan</a:t>
            </a:r>
            <a:r>
              <a:rPr lang="en-US" dirty="0" smtClean="0"/>
              <a:t> </a:t>
            </a:r>
            <a:r>
              <a:rPr lang="en-US" dirty="0" err="1" smtClean="0"/>
              <a:t>baterai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pemasok</a:t>
            </a:r>
            <a:r>
              <a:rPr lang="en-US" dirty="0" smtClean="0"/>
              <a:t> power agar </a:t>
            </a:r>
            <a:r>
              <a:rPr lang="en-US" dirty="0" err="1" smtClean="0"/>
              <a:t>modul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tetap</a:t>
            </a:r>
            <a:r>
              <a:rPr lang="en-US" dirty="0" smtClean="0"/>
              <a:t> </a:t>
            </a:r>
            <a:r>
              <a:rPr lang="en-US" dirty="0" err="1" smtClean="0"/>
              <a:t>berjalan</a:t>
            </a:r>
            <a:endParaRPr lang="en-US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222</TotalTime>
  <Words>575</Words>
  <Application>Microsoft Office PowerPoint</Application>
  <PresentationFormat>On-screen Show (16:9)</PresentationFormat>
  <Paragraphs>92</Paragraphs>
  <Slides>18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Franklin Gothic Medium</vt:lpstr>
      <vt:lpstr>Franklin Gothic Book</vt:lpstr>
      <vt:lpstr>Wingdings 2</vt:lpstr>
      <vt:lpstr>Josefin Sans</vt:lpstr>
      <vt:lpstr>Open Sans</vt:lpstr>
      <vt:lpstr>Wingdings</vt:lpstr>
      <vt:lpstr>Trek</vt:lpstr>
      <vt:lpstr>JAM DIGITALDENGAN RTC MENGGUNAKAN ARDUINO UNO</vt:lpstr>
      <vt:lpstr>Anggota :</vt:lpstr>
      <vt:lpstr>Latar belakang</vt:lpstr>
      <vt:lpstr>Alat dan Bahan </vt:lpstr>
      <vt:lpstr>Slide 5</vt:lpstr>
      <vt:lpstr>Slide 6</vt:lpstr>
      <vt:lpstr>Kabel Jumper</vt:lpstr>
      <vt:lpstr>lcd</vt:lpstr>
      <vt:lpstr>Arduino Uno</vt:lpstr>
      <vt:lpstr>Breadboard</vt:lpstr>
      <vt:lpstr>Cara Kerja</vt:lpstr>
      <vt:lpstr>Cara Kerja</vt:lpstr>
      <vt:lpstr>Penjelasan Code</vt:lpstr>
      <vt:lpstr>Slide 14</vt:lpstr>
      <vt:lpstr>Keterangan :</vt:lpstr>
      <vt:lpstr>Hasil</vt:lpstr>
      <vt:lpstr>Slide 17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Besar Kelompok 3</dc:title>
  <cp:lastModifiedBy>ASUS</cp:lastModifiedBy>
  <cp:revision>49</cp:revision>
  <dcterms:modified xsi:type="dcterms:W3CDTF">2021-06-18T04:43:54Z</dcterms:modified>
</cp:coreProperties>
</file>